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36" r:id="rId1"/>
  </p:sldMasterIdLst>
  <p:notesMasterIdLst>
    <p:notesMasterId r:id="rId13"/>
  </p:notesMasterIdLst>
  <p:sldIdLst>
    <p:sldId id="376" r:id="rId2"/>
    <p:sldId id="380" r:id="rId3"/>
    <p:sldId id="385" r:id="rId4"/>
    <p:sldId id="389" r:id="rId5"/>
    <p:sldId id="379" r:id="rId6"/>
    <p:sldId id="386" r:id="rId7"/>
    <p:sldId id="388" r:id="rId8"/>
    <p:sldId id="382" r:id="rId9"/>
    <p:sldId id="383" r:id="rId10"/>
    <p:sldId id="384" r:id="rId11"/>
    <p:sldId id="387" r:id="rId12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4" pos="422" userDrawn="1">
          <p15:clr>
            <a:srgbClr val="A4A3A4"/>
          </p15:clr>
        </p15:guide>
        <p15:guide id="5" orient="horz" pos="5657" userDrawn="1">
          <p15:clr>
            <a:srgbClr val="A4A3A4"/>
          </p15:clr>
        </p15:guide>
        <p15:guide id="6" orient="horz" pos="3662" userDrawn="1">
          <p15:clr>
            <a:srgbClr val="A4A3A4"/>
          </p15:clr>
        </p15:guide>
        <p15:guide id="7" pos="4345" userDrawn="1">
          <p15:clr>
            <a:srgbClr val="A4A3A4"/>
          </p15:clr>
        </p15:guide>
        <p15:guide id="9" orient="horz" pos="19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F30"/>
    <a:srgbClr val="F4693C"/>
    <a:srgbClr val="FF8200"/>
    <a:srgbClr val="E1671F"/>
    <a:srgbClr val="FAC500"/>
    <a:srgbClr val="233E98"/>
    <a:srgbClr val="E50916"/>
    <a:srgbClr val="FF821F"/>
    <a:srgbClr val="E16700"/>
    <a:srgbClr val="FF6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78337" autoAdjust="0"/>
  </p:normalViewPr>
  <p:slideViewPr>
    <p:cSldViewPr snapToGrid="0" snapToObjects="1" showGuides="1">
      <p:cViewPr varScale="1">
        <p:scale>
          <a:sx n="72" d="100"/>
          <a:sy n="72" d="100"/>
        </p:scale>
        <p:origin x="54" y="186"/>
      </p:cViewPr>
      <p:guideLst>
        <p:guide pos="422"/>
        <p:guide orient="horz" pos="5657"/>
        <p:guide orient="horz" pos="3662"/>
        <p:guide pos="4345"/>
        <p:guide orient="horz" pos="1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24413611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PRESENTATION TITLE</a:t>
            </a:r>
          </a:p>
        </p:txBody>
      </p:sp>
      <p:sp>
        <p:nvSpPr>
          <p:cNvPr id="8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Presentation subtitle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705918" y="9427231"/>
            <a:ext cx="2393604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123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 userDrawn="1"/>
        </p:nvSpPr>
        <p:spPr>
          <a:xfrm>
            <a:off x="1126234" y="2096637"/>
            <a:ext cx="7713631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120" b="1" i="0" noProof="0" dirty="0">
                <a:solidFill>
                  <a:schemeClr val="accent1"/>
                </a:solidFill>
                <a:latin typeface="Arial"/>
                <a:cs typeface="Arial"/>
              </a:rPr>
              <a:t>THANK</a:t>
            </a:r>
            <a:r>
              <a:rPr lang="en-US" sz="5120" b="1" i="0" baseline="0" noProof="0" dirty="0">
                <a:solidFill>
                  <a:schemeClr val="accent1"/>
                </a:solidFill>
                <a:latin typeface="Arial"/>
                <a:cs typeface="Arial"/>
              </a:rPr>
              <a:t> YOU</a:t>
            </a:r>
            <a:endParaRPr lang="en-US" sz="5120" b="1" i="0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574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445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8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5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6" name="Rettangolo 5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3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_ti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12197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12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SECTION TITLE</a:t>
            </a:r>
          </a:p>
        </p:txBody>
      </p:sp>
      <p:sp>
        <p:nvSpPr>
          <p:cNvPr id="7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813280"/>
            <a:ext cx="5450276" cy="7898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413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Subtitle</a:t>
            </a:r>
          </a:p>
        </p:txBody>
      </p:sp>
      <p:sp>
        <p:nvSpPr>
          <p:cNvPr id="4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chemeClr val="bg2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chemeClr val="bg2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5" name="Rettangolo 4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bg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9052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718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44" b="1" i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TITLE</a:t>
            </a:r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282862"/>
            <a:ext cx="5450276" cy="53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76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subtitle</a:t>
            </a:r>
          </a:p>
        </p:txBody>
      </p:sp>
      <p:sp>
        <p:nvSpPr>
          <p:cNvPr id="11" name="Segnaposto testo 10"/>
          <p:cNvSpPr>
            <a:spLocks noGrp="1"/>
          </p:cNvSpPr>
          <p:nvPr>
            <p:ph type="body" sz="quarter" idx="12" hasCustomPrompt="1"/>
          </p:nvPr>
        </p:nvSpPr>
        <p:spPr>
          <a:xfrm>
            <a:off x="763129" y="4271719"/>
            <a:ext cx="10020018" cy="11184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Slide text</a:t>
            </a:r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5676907"/>
            <a:ext cx="10020018" cy="10034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707" b="0" i="1">
                <a:latin typeface="Arial"/>
                <a:cs typeface="Arial"/>
              </a:defRPr>
            </a:lvl1pPr>
            <a:lvl2pPr marL="650230" indent="0">
              <a:buNone/>
              <a:defRPr sz="1991"/>
            </a:lvl2pPr>
            <a:lvl3pPr marL="1300460" indent="0">
              <a:buNone/>
              <a:defRPr sz="1991"/>
            </a:lvl3pPr>
            <a:lvl4pPr marL="1950690" indent="0">
              <a:buNone/>
              <a:defRPr sz="1991"/>
            </a:lvl4pPr>
            <a:lvl5pPr marL="2600919" indent="0">
              <a:buNone/>
              <a:defRPr sz="1991"/>
            </a:lvl5pPr>
          </a:lstStyle>
          <a:p>
            <a:pPr lvl="0"/>
            <a:r>
              <a:rPr lang="en-US" noProof="0" dirty="0"/>
              <a:t>Slide text italic</a:t>
            </a:r>
          </a:p>
        </p:txBody>
      </p:sp>
      <p:sp>
        <p:nvSpPr>
          <p:cNvPr id="19" name="Segnaposto testo 18"/>
          <p:cNvSpPr>
            <a:spLocks noGrp="1"/>
          </p:cNvSpPr>
          <p:nvPr>
            <p:ph type="body" sz="quarter" idx="16" hasCustomPrompt="1"/>
          </p:nvPr>
        </p:nvSpPr>
        <p:spPr>
          <a:xfrm>
            <a:off x="763129" y="6982045"/>
            <a:ext cx="10020018" cy="124629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707" b="1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Slide text blue</a:t>
            </a:r>
          </a:p>
        </p:txBody>
      </p:sp>
      <p:sp>
        <p:nvSpPr>
          <p:cNvPr id="12" name="Rettangolo 11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4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" y="9170721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16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73359" y="9170721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10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78210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763129" y="2564838"/>
            <a:ext cx="9268178" cy="718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44" b="1" i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TITLE</a:t>
            </a:r>
          </a:p>
        </p:txBody>
      </p:sp>
      <p:sp>
        <p:nvSpPr>
          <p:cNvPr id="9" name="Segnaposto testo 9"/>
          <p:cNvSpPr>
            <a:spLocks noGrp="1"/>
          </p:cNvSpPr>
          <p:nvPr>
            <p:ph type="body" sz="quarter" idx="11" hasCustomPrompt="1"/>
          </p:nvPr>
        </p:nvSpPr>
        <p:spPr>
          <a:xfrm>
            <a:off x="763131" y="3282862"/>
            <a:ext cx="5450276" cy="5304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276" b="0" i="0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 dirty="0"/>
              <a:t>Page subtitle</a:t>
            </a:r>
          </a:p>
        </p:txBody>
      </p:sp>
      <p:sp>
        <p:nvSpPr>
          <p:cNvPr id="10" name="Segnaposto tes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4271719"/>
            <a:ext cx="10020018" cy="3956618"/>
          </a:xfrm>
          <a:prstGeom prst="rect">
            <a:avLst/>
          </a:prstGeom>
        </p:spPr>
        <p:txBody>
          <a:bodyPr>
            <a:normAutofit/>
          </a:bodyPr>
          <a:lstStyle>
            <a:lvl1pPr marL="243836" indent="-243836">
              <a:buClr>
                <a:schemeClr val="accent1"/>
              </a:buClr>
              <a:buFont typeface="Wingdings" charset="2"/>
              <a:buChar char=""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894066" indent="-243836">
              <a:lnSpc>
                <a:spcPct val="130000"/>
              </a:lnSpc>
              <a:buClr>
                <a:schemeClr val="accent1"/>
              </a:buClr>
              <a:buSzPct val="150000"/>
              <a:buFont typeface="Arial"/>
              <a:buChar char="•"/>
              <a:defRPr sz="1707"/>
            </a:lvl2pPr>
            <a:lvl3pPr>
              <a:defRPr sz="1707"/>
            </a:lvl3pPr>
            <a:lvl4pPr>
              <a:defRPr sz="1707"/>
            </a:lvl4pPr>
            <a:lvl5pPr marL="2600919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707"/>
            </a:lvl5pPr>
          </a:lstStyle>
          <a:p>
            <a:pPr lvl="0"/>
            <a:r>
              <a:rPr lang="en-US" noProof="0" dirty="0"/>
              <a:t>Bulleted list</a:t>
            </a:r>
          </a:p>
          <a:p>
            <a:pPr lvl="1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2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3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926034" marR="0" lvl="4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</p:txBody>
      </p:sp>
      <p:sp>
        <p:nvSpPr>
          <p:cNvPr id="11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847" y="9174265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12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69476" y="9174265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13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14" name="Rettangolo 13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48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763129" y="2564839"/>
            <a:ext cx="10020018" cy="5663499"/>
          </a:xfrm>
          <a:prstGeom prst="rect">
            <a:avLst/>
          </a:prstGeom>
        </p:spPr>
        <p:txBody>
          <a:bodyPr>
            <a:normAutofit/>
          </a:bodyPr>
          <a:lstStyle>
            <a:lvl1pPr marL="243836" indent="-243836">
              <a:buClr>
                <a:schemeClr val="accent1"/>
              </a:buClr>
              <a:buFont typeface="Wingdings" charset="2"/>
              <a:buChar char=""/>
              <a:defRPr sz="1707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894066" indent="-243836">
              <a:lnSpc>
                <a:spcPct val="130000"/>
              </a:lnSpc>
              <a:buClr>
                <a:schemeClr val="accent1"/>
              </a:buClr>
              <a:buSzPct val="150000"/>
              <a:buFont typeface="Arial"/>
              <a:buChar char="•"/>
              <a:defRPr sz="1707">
                <a:latin typeface="Arial"/>
                <a:cs typeface="Arial"/>
              </a:defRPr>
            </a:lvl2pPr>
            <a:lvl3pPr>
              <a:defRPr sz="1707">
                <a:latin typeface="Arial"/>
                <a:cs typeface="Arial"/>
              </a:defRPr>
            </a:lvl3pPr>
            <a:lvl4pPr marL="227580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707">
                <a:latin typeface="Arial"/>
                <a:cs typeface="Arial"/>
              </a:defRPr>
            </a:lvl4pPr>
            <a:lvl5pPr marL="292603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707">
                <a:latin typeface="Arial"/>
                <a:cs typeface="Arial"/>
              </a:defRPr>
            </a:lvl5pPr>
            <a:lvl6pPr marL="3576264" marR="0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707">
                <a:latin typeface="Arial"/>
                <a:cs typeface="Arial"/>
              </a:defRPr>
            </a:lvl6pPr>
          </a:lstStyle>
          <a:p>
            <a:pPr lvl="0"/>
            <a:r>
              <a:rPr lang="en-US" noProof="0" dirty="0"/>
              <a:t>Bulleted list</a:t>
            </a:r>
          </a:p>
          <a:p>
            <a:pPr lvl="1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2"/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275804" marR="0" lvl="3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2926034" marR="0" lvl="4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marL="3576264" marR="0" lvl="5" indent="-325115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noProof="0" dirty="0"/>
              <a:t>Bulleted </a:t>
            </a:r>
            <a:r>
              <a:rPr lang="en-US" noProof="0" dirty="0" err="1"/>
              <a:t>underlist</a:t>
            </a:r>
            <a:endParaRPr lang="en-US" noProof="0" dirty="0"/>
          </a:p>
          <a:p>
            <a:pPr lvl="5"/>
            <a:endParaRPr lang="en-US" noProof="0" dirty="0"/>
          </a:p>
        </p:txBody>
      </p:sp>
      <p:sp>
        <p:nvSpPr>
          <p:cNvPr id="6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19535" y="9157052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8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88164" y="9157052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9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75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30" y="9170721"/>
            <a:ext cx="1268629" cy="6020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93">
                <a:solidFill>
                  <a:srgbClr val="223D97"/>
                </a:solidFill>
              </a:defRPr>
            </a:lvl1pPr>
          </a:lstStyle>
          <a:p>
            <a:pPr lvl="0"/>
            <a:r>
              <a:rPr lang="en-US" noProof="0" dirty="0"/>
              <a:t>Chapter</a:t>
            </a:r>
          </a:p>
        </p:txBody>
      </p:sp>
      <p:sp>
        <p:nvSpPr>
          <p:cNvPr id="6" name="Segnaposto testo 14"/>
          <p:cNvSpPr>
            <a:spLocks noGrp="1"/>
          </p:cNvSpPr>
          <p:nvPr>
            <p:ph type="body" sz="quarter" idx="14" hasCustomPrompt="1"/>
          </p:nvPr>
        </p:nvSpPr>
        <p:spPr>
          <a:xfrm>
            <a:off x="1273359" y="9170721"/>
            <a:ext cx="752784" cy="6020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22">
                <a:solidFill>
                  <a:srgbClr val="223D97"/>
                </a:solidFill>
                <a:latin typeface="Arial"/>
                <a:cs typeface="Arial"/>
              </a:defRPr>
            </a:lvl1pPr>
          </a:lstStyle>
          <a:p>
            <a:pPr lvl="0"/>
            <a:fld id="{1C6AA57B-A0DE-A040-8718-9B283521740C}" type="slidenum">
              <a:rPr lang="en-US" noProof="0" smtClean="0"/>
              <a:pPr lvl="0"/>
              <a:t>‹n.›</a:t>
            </a:fld>
            <a:endParaRPr lang="en-US" noProof="0" dirty="0"/>
          </a:p>
        </p:txBody>
      </p:sp>
      <p:sp>
        <p:nvSpPr>
          <p:cNvPr id="7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8" name="Rettangolo 7"/>
          <p:cNvSpPr/>
          <p:nvPr userDrawn="1"/>
        </p:nvSpPr>
        <p:spPr>
          <a:xfrm>
            <a:off x="124332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81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092739" y="152400"/>
            <a:ext cx="9573281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baseline="0">
                <a:solidFill>
                  <a:srgbClr val="FF8100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noProof="0" dirty="0"/>
              <a:t>DATA PAGE - TITLE </a:t>
            </a:r>
          </a:p>
        </p:txBody>
      </p:sp>
      <p:sp>
        <p:nvSpPr>
          <p:cNvPr id="6" name="CasellaDiTesto 9"/>
          <p:cNvSpPr txBox="1"/>
          <p:nvPr userDrawn="1"/>
        </p:nvSpPr>
        <p:spPr>
          <a:xfrm>
            <a:off x="-17184" y="9471758"/>
            <a:ext cx="1002001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502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Confidential - LFoundry </a:t>
            </a:r>
            <a:r>
              <a:rPr lang="en-US" sz="1138" b="0" i="0" kern="1200" noProof="0" dirty="0" err="1">
                <a:solidFill>
                  <a:srgbClr val="223D97"/>
                </a:solidFill>
                <a:latin typeface="Arial"/>
                <a:ea typeface="+mn-ea"/>
                <a:cs typeface="Arial"/>
              </a:rPr>
              <a:t>S.r.l</a:t>
            </a:r>
            <a:r>
              <a:rPr lang="en-US" sz="1138" b="0" i="0" kern="1200" noProof="0" dirty="0">
                <a:solidFill>
                  <a:srgbClr val="223D97"/>
                </a:solidFill>
                <a:latin typeface="Arial"/>
                <a:ea typeface="+mn-ea"/>
                <a:cs typeface="Arial"/>
              </a:rPr>
              <a:t>. All rights reserved.</a:t>
            </a:r>
          </a:p>
        </p:txBody>
      </p:sp>
      <p:sp>
        <p:nvSpPr>
          <p:cNvPr id="7" name="Rettangolo 6"/>
          <p:cNvSpPr/>
          <p:nvPr userDrawn="1"/>
        </p:nvSpPr>
        <p:spPr>
          <a:xfrm>
            <a:off x="11595077" y="9327236"/>
            <a:ext cx="550151" cy="3111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6CB4B4D-7CA3-9044-876B-883B54F8677D}" type="slidenum">
              <a:rPr lang="en-US" sz="1422" noProof="0" smtClean="0">
                <a:solidFill>
                  <a:schemeClr val="accent1"/>
                </a:solidFill>
                <a:latin typeface="Arial"/>
                <a:cs typeface="Arial"/>
              </a:rPr>
              <a:pPr/>
              <a:t>‹#›</a:t>
            </a:fld>
            <a:endParaRPr lang="en-US" sz="1422" noProof="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6551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3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ctr" defTabSz="650230" rtl="0" eaLnBrk="1" latinLnBrk="0" hangingPunct="1"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650230" rtl="0" eaLnBrk="1" latinLnBrk="0" hangingPunct="1">
        <a:spcBef>
          <a:spcPct val="20000"/>
        </a:spcBef>
        <a:buFont typeface="Arial"/>
        <a:buChar char="•"/>
        <a:defRPr sz="4551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650230" rtl="0" eaLnBrk="1" latinLnBrk="0" hangingPunct="1">
        <a:spcBef>
          <a:spcPct val="20000"/>
        </a:spcBef>
        <a:buFont typeface="Arial"/>
        <a:buChar char="–"/>
        <a:defRPr sz="3982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650230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650230" rtl="0" eaLnBrk="1" latinLnBrk="0" hangingPunct="1">
        <a:spcBef>
          <a:spcPct val="20000"/>
        </a:spcBef>
        <a:buFont typeface="Arial"/>
        <a:buChar char="–"/>
        <a:defRPr sz="2844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650230" rtl="0" eaLnBrk="1" latinLnBrk="0" hangingPunct="1">
        <a:spcBef>
          <a:spcPct val="20000"/>
        </a:spcBef>
        <a:buFont typeface="Arial"/>
        <a:buChar char="»"/>
        <a:defRPr sz="2844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650230" rtl="0" eaLnBrk="1" latinLnBrk="0" hangingPunct="1">
        <a:spcBef>
          <a:spcPct val="20000"/>
        </a:spcBef>
        <a:buFont typeface="Arial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ile:TMAH.svg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en.wikipedia.org/wiki/File:GHS-pictogram-acid.sv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hyperlink" Target="https://en.wikipedia.org/wiki/File:GHS-pictogram-skull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HS-pictogram-skull.svg" TargetMode="External"/><Relationship Id="rId2" Type="http://schemas.openxmlformats.org/officeDocument/2006/relationships/hyperlink" Target="https://en.wikipedia.org/wiki/File:GHS-pictogram-acid.sv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en.wikipedia.org/wiki/Tetramethylammonium_hydroxide#cite_note-sigma-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HS-pictogram-skull.svg" TargetMode="External"/><Relationship Id="rId2" Type="http://schemas.openxmlformats.org/officeDocument/2006/relationships/hyperlink" Target="https://en.wikipedia.org/wiki/File:GHS-pictogram-acid.svg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hyperlink" Target="https://en.wikipedia.org/wiki/Tetramethylammonium_hydroxide#cite_note-sigma-2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www.lifebitmaps.e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316645" y="2869144"/>
            <a:ext cx="9773587" cy="2826910"/>
          </a:xfrm>
        </p:spPr>
        <p:txBody>
          <a:bodyPr/>
          <a:lstStyle/>
          <a:p>
            <a:r>
              <a:rPr lang="it-IT" sz="3800" i="1" dirty="0"/>
              <a:t>«Il progetto LIFE </a:t>
            </a:r>
            <a:r>
              <a:rPr lang="it-IT" sz="3800" i="1" dirty="0" err="1"/>
              <a:t>Bitmaps</a:t>
            </a:r>
            <a:r>
              <a:rPr lang="it-IT" sz="3800" i="1" dirty="0"/>
              <a:t> per la gestione di sostanze pericolose esauste quale </a:t>
            </a:r>
            <a:r>
              <a:rPr lang="it-IT" sz="3800" i="1" dirty="0" err="1"/>
              <a:t>opportunita`</a:t>
            </a:r>
            <a:r>
              <a:rPr lang="it-IT" sz="3800" i="1" dirty="0"/>
              <a:t> di sviluppo sinergico tra privato ed istituzioni»</a:t>
            </a:r>
            <a:endParaRPr lang="en-US" sz="3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6639956" y="7305989"/>
            <a:ext cx="5450276" cy="1343336"/>
          </a:xfrm>
        </p:spPr>
        <p:txBody>
          <a:bodyPr/>
          <a:lstStyle/>
          <a:p>
            <a:r>
              <a:rPr lang="en-US" dirty="0"/>
              <a:t>Guglielmo Iuliano</a:t>
            </a:r>
          </a:p>
          <a:p>
            <a:r>
              <a:rPr lang="en-US" dirty="0"/>
              <a:t>Principal EHSS Engineer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8087" y="368300"/>
            <a:ext cx="2523519" cy="214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460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10788" y="80211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GLI OBIETTIVI DI LIFE BITMAPS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300" y="1024022"/>
            <a:ext cx="11556999" cy="8174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endParaRPr lang="en-US" sz="26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Progettazione, costruzione e validazione di un 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impianto pilota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  che dimostri, su scala industriale, la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fattibilita`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del trattamento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  del refluo contenente TMAH e PR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nonche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` di altri reflui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  generati dai processi delle industrie E&amp;S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Dimostrare, su scala industriale, la 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biodegradazione del TMAH in </a:t>
            </a:r>
            <a:r>
              <a:rPr lang="it-IT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bio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-massa 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non tossica ed ammoniaca utilizzando specifici micro-organismi selezionati nella fase R&amp;D del progetto.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Dimostrare la </a:t>
            </a:r>
            <a:r>
              <a:rPr lang="it-IT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sostenibilita`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 del processo 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in termini di costi in prospettiva LCC (Life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Cycle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Cost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), in riferimento al costo annuo operativo per lo smaltimento della soluzione concentrata di TMAH/PR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Impostare un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piu`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efficace sistema di gestione delle acque dimostrando la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possibilita`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di ridurre il consumo netto di acqua risparmiandone una quota dall’attuale processo di scambio ionico e valutare il 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riutilizzo dell’acqua avviata all’impianto di trattamento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del sito industriale di semiconduttori partner del progetto.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Promuovere il progetto attraverso </a:t>
            </a:r>
            <a:r>
              <a:rPr lang="it-IT" sz="2400" kern="1200" dirty="0" err="1">
                <a:solidFill>
                  <a:schemeClr val="tx1"/>
                </a:solidFill>
                <a:latin typeface="Arial"/>
                <a:cs typeface="Arial"/>
              </a:rPr>
              <a:t>attivita`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 mirate, mezzi di 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disseminazione e networking </a:t>
            </a:r>
            <a:endParaRPr lang="en-US" sz="2400" b="1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Costruire i presupposti per la </a:t>
            </a:r>
            <a:r>
              <a:rPr lang="it-IT" sz="2400" b="1" kern="1200" dirty="0">
                <a:solidFill>
                  <a:schemeClr val="tx1"/>
                </a:solidFill>
                <a:latin typeface="Arial"/>
                <a:cs typeface="Arial"/>
              </a:rPr>
              <a:t>replicazione ed il trasferimento al settore E&amp;S </a:t>
            </a:r>
            <a:r>
              <a:rPr lang="it-IT" sz="2400" kern="1200" dirty="0">
                <a:solidFill>
                  <a:schemeClr val="tx1"/>
                </a:solidFill>
                <a:latin typeface="Arial"/>
                <a:cs typeface="Arial"/>
              </a:rPr>
              <a:t>dei risultati del progetto 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731" y="1357795"/>
            <a:ext cx="2791995" cy="185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9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 I CONTRIBUTI ASPETTATI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26695" y="1066696"/>
            <a:ext cx="11130328" cy="761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endParaRPr lang="en-US" sz="2600" kern="12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Contribuire al raggiungimento dello scopo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  fondamentale della Direttiva 2000/60/EG (Direttiva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  quadro sulle acque) che si propone di “raggiungere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  l’eliminazione di sostanze pericolose e raggiungere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lang="it-IT" sz="2600" b="1" kern="1200" dirty="0">
                <a:solidFill>
                  <a:schemeClr val="tx1"/>
                </a:solidFill>
                <a:latin typeface="Arial"/>
                <a:cs typeface="Arial"/>
              </a:rPr>
              <a:t>concentrazioni in ambiente che siano prossime ai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600" b="1" kern="1200" dirty="0">
                <a:solidFill>
                  <a:schemeClr val="tx1"/>
                </a:solidFill>
                <a:latin typeface="Arial"/>
                <a:cs typeface="Arial"/>
              </a:rPr>
              <a:t>   valori di fondo 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per le sostanze che si trovano in natura”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Dimostrare che il processo proposto </a:t>
            </a:r>
            <a:r>
              <a:rPr lang="it-IT" sz="2600" kern="1200" dirty="0" err="1">
                <a:solidFill>
                  <a:schemeClr val="tx1"/>
                </a:solidFill>
                <a:latin typeface="Arial"/>
                <a:cs typeface="Arial"/>
              </a:rPr>
              <a:t>puo`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600" b="1" kern="1200" dirty="0">
                <a:solidFill>
                  <a:schemeClr val="tx1"/>
                </a:solidFill>
                <a:latin typeface="Arial"/>
                <a:cs typeface="Arial"/>
              </a:rPr>
              <a:t>sostituire le tecnologie che rappresentano lo stato dell’arte 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per la rimozione del TMAH in quanto meno efficaci e richiedendo le stesse notevoli </a:t>
            </a:r>
            <a:r>
              <a:rPr lang="it-IT" sz="2600" kern="1200" dirty="0" err="1">
                <a:solidFill>
                  <a:schemeClr val="tx1"/>
                </a:solidFill>
                <a:latin typeface="Arial"/>
                <a:cs typeface="Arial"/>
              </a:rPr>
              <a:t>quantita`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 di reagenti (BAT)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Aiutare a colmare </a:t>
            </a:r>
            <a:r>
              <a:rPr lang="it-IT" sz="2600" b="1" kern="1200" dirty="0">
                <a:solidFill>
                  <a:schemeClr val="tx1"/>
                </a:solidFill>
                <a:latin typeface="Arial"/>
                <a:cs typeface="Arial"/>
              </a:rPr>
              <a:t>le carenze nello scenario normativo 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fornendo risultati tangibili a coloro che localmente ed a livello europeo emettono le policy ambientali al fine di predisporre una regolamentazione unitaria in merito alle emissioni di TMAH 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Aumentare la </a:t>
            </a:r>
            <a:r>
              <a:rPr lang="it-IT" sz="2600" b="1" kern="1200" dirty="0">
                <a:solidFill>
                  <a:schemeClr val="tx1"/>
                </a:solidFill>
                <a:latin typeface="Arial"/>
                <a:cs typeface="Arial"/>
              </a:rPr>
              <a:t>consapevolezza tra le industrie Europee </a:t>
            </a:r>
            <a:r>
              <a:rPr lang="it-IT" sz="2600" kern="1200" dirty="0">
                <a:solidFill>
                  <a:schemeClr val="tx1"/>
                </a:solidFill>
                <a:latin typeface="Arial"/>
                <a:cs typeface="Arial"/>
              </a:rPr>
              <a:t>del settore E&amp;S in relazione alla problematica trattata veicolando gli investimenti industriali verso tecnologie eco-innovative e sicure.</a:t>
            </a:r>
            <a:endParaRPr lang="en-US" sz="26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501" y="1559095"/>
            <a:ext cx="2307741" cy="168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6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GESTIONE POST-PROCESSO DI SOSTANZE PERICOLOSE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867" y="5083392"/>
            <a:ext cx="2477957" cy="164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048" y="7204412"/>
            <a:ext cx="2466975" cy="1847850"/>
          </a:xfrm>
          <a:prstGeom prst="rect">
            <a:avLst/>
          </a:prstGeom>
        </p:spPr>
      </p:pic>
      <p:sp>
        <p:nvSpPr>
          <p:cNvPr id="7" name="AutoShape 2" descr="Risultati immagini per immagini gestione rifiuti chimici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Risultati immagini per immagini gestione rifiuti chimici"/>
          <p:cNvSpPr>
            <a:spLocks noChangeAspect="1" noChangeArrowheads="1"/>
          </p:cNvSpPr>
          <p:nvPr/>
        </p:nvSpPr>
        <p:spPr bwMode="auto">
          <a:xfrm>
            <a:off x="120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Risultati immagini per immagini gestione rifiuti chimici"/>
          <p:cNvSpPr>
            <a:spLocks noChangeAspect="1" noChangeArrowheads="1"/>
          </p:cNvSpPr>
          <p:nvPr/>
        </p:nvSpPr>
        <p:spPr bwMode="auto">
          <a:xfrm>
            <a:off x="27305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Risultati immagini per immagini gestione rifiuti chimici"/>
          <p:cNvSpPr>
            <a:spLocks noChangeAspect="1" noChangeArrowheads="1"/>
          </p:cNvSpPr>
          <p:nvPr/>
        </p:nvSpPr>
        <p:spPr bwMode="auto">
          <a:xfrm>
            <a:off x="42545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Risultati immagini per immagini gestione rifiuti chimici"/>
          <p:cNvSpPr>
            <a:spLocks noChangeAspect="1" noChangeArrowheads="1"/>
          </p:cNvSpPr>
          <p:nvPr/>
        </p:nvSpPr>
        <p:spPr bwMode="auto">
          <a:xfrm>
            <a:off x="57785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73318" y="1356890"/>
            <a:ext cx="11513489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gestione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operativa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delle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sostanze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pericolose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impegna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le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aziende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del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settore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E&amp;S non solo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nelle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fasi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pre-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processo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trasporto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stoccaggio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distribuzione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) e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processo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(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impiego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) ma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anche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quelle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di 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post-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processo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a causa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dei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reflui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esausti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che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generano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L’obiettivo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posto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quotidianamente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dalla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corretta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gestione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di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detti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reflui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, in base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alla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normativa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di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settore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alle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politiche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di “social responsibility”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particolarmente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esigenti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nel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settore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elettronico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dei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semiconduttori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,  e`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quello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di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preservare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le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varie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matrici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ambientali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particolare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l’aria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, le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acque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suolo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sottosuolo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  <a:endParaRPr lang="en-US" sz="18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AutoShape 2" descr="Risultati immagini per disegni fabbrica emissioni"/>
          <p:cNvSpPr>
            <a:spLocks noChangeAspect="1" noChangeArrowheads="1"/>
          </p:cNvSpPr>
          <p:nvPr/>
        </p:nvSpPr>
        <p:spPr bwMode="auto">
          <a:xfrm>
            <a:off x="730250" y="625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19" y="6366371"/>
            <a:ext cx="3238917" cy="26559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3720" y="6709056"/>
            <a:ext cx="3500673" cy="232618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 rot="5400000">
            <a:off x="10533944" y="6844096"/>
            <a:ext cx="473182" cy="367376"/>
          </a:xfrm>
          <a:prstGeom prst="rightArrow">
            <a:avLst/>
          </a:prstGeom>
          <a:solidFill>
            <a:srgbClr val="00F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83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/>
              <a:t> </a:t>
            </a:r>
            <a:r>
              <a:rPr lang="en-US" sz="3200" dirty="0"/>
              <a:t>IL TMAH -</a:t>
            </a:r>
            <a:r>
              <a:rPr lang="en-US" sz="3200" dirty="0" err="1"/>
              <a:t>Tetrametilammonio</a:t>
            </a:r>
            <a:r>
              <a:rPr lang="en-US" sz="3200" dirty="0"/>
              <a:t> </a:t>
            </a:r>
            <a:r>
              <a:rPr lang="en-US" sz="3200" dirty="0" err="1"/>
              <a:t>idrossido</a:t>
            </a:r>
            <a:r>
              <a:rPr lang="en-US" sz="3200" dirty="0"/>
              <a:t> (1/2)</a:t>
            </a:r>
          </a:p>
        </p:txBody>
      </p:sp>
      <p:pic>
        <p:nvPicPr>
          <p:cNvPr id="1026" name="Picture 2" descr="TMAH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425" y="2703443"/>
            <a:ext cx="1685142" cy="128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7409" y="1563258"/>
            <a:ext cx="10734261" cy="903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Il TMAH e` un 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sale di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ammonio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quaternario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con  formula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molecolare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:    </a:t>
            </a:r>
          </a:p>
          <a:p>
            <a:pPr algn="l"/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  N(CH3)4+ OH− Il TMAH ha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numerose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svariate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applicazioni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in</a:t>
            </a:r>
          </a:p>
          <a:p>
            <a:pPr algn="l"/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 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ambito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industriale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e di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ricerca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   Il TMAH e`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spesso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disponibile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in </a:t>
            </a:r>
          </a:p>
          <a:p>
            <a:pPr algn="l"/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 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soluzione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acquosa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, in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concentrazioni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comprese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tra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2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ed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25%.</a:t>
            </a:r>
          </a:p>
          <a:p>
            <a:pPr algn="l"/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Tali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soluzioni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sono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identificate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dal 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CAS# 75-59-2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.</a:t>
            </a:r>
          </a:p>
          <a:p>
            <a:pPr algn="l"/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Applicazioni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- Il TMAH e`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una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base forte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impiegata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nell’industria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elettronica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per la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rimozione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(etch)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anisotropica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silicio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. In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fotolitografia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viene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anche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usato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come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solvente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di base per lo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sviluppo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del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fotoresist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risulta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inoltre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particolarmente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efficace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nella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rimozione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del photoresist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Nell’industria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elettronica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, le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soluzioni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acquose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contenenti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TMAH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rappresentano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,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dato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il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largo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utilizzo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di tale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sostanza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nel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settore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elettronica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, 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una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percentuale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cospicua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dei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reflui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esausti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in forma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liquida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con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costi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elevati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pericoli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per </a:t>
            </a:r>
            <a:r>
              <a:rPr lang="en-US" sz="2400" b="1" kern="1200" dirty="0" err="1">
                <a:solidFill>
                  <a:schemeClr val="tx1"/>
                </a:solidFill>
                <a:latin typeface="Arial"/>
                <a:cs typeface="Arial"/>
              </a:rPr>
              <a:t>l’ambiente</a:t>
            </a:r>
            <a:r>
              <a:rPr lang="en-US" sz="24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che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debbono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essere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gestiti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mediante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trattamenti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interni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e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l’avvio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ad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appositi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impianti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 di </a:t>
            </a:r>
            <a:r>
              <a:rPr lang="en-US" sz="2400" kern="1200" dirty="0" err="1">
                <a:solidFill>
                  <a:schemeClr val="tx1"/>
                </a:solidFill>
                <a:latin typeface="Arial"/>
                <a:cs typeface="Arial"/>
              </a:rPr>
              <a:t>smaltimento</a:t>
            </a:r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2400" kern="1200" dirty="0">
                <a:solidFill>
                  <a:schemeClr val="tx1"/>
                </a:solidFill>
                <a:latin typeface="Arial"/>
                <a:cs typeface="Arial"/>
              </a:rPr>
              <a:t>. </a:t>
            </a:r>
          </a:p>
          <a:p>
            <a:pPr algn="l"/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874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  </a:t>
            </a:r>
            <a:r>
              <a:rPr lang="en-US" sz="3200" dirty="0"/>
              <a:t>IL TMAH -</a:t>
            </a:r>
            <a:r>
              <a:rPr lang="en-US" sz="3200" dirty="0" err="1"/>
              <a:t>Tetrametilammonio</a:t>
            </a:r>
            <a:r>
              <a:rPr lang="en-US" sz="3200" dirty="0"/>
              <a:t> </a:t>
            </a:r>
            <a:r>
              <a:rPr lang="en-US" sz="3200" dirty="0" err="1"/>
              <a:t>idrossido</a:t>
            </a:r>
            <a:r>
              <a:rPr lang="en-US" sz="3200" dirty="0"/>
              <a:t> (2/2)</a:t>
            </a:r>
          </a:p>
        </p:txBody>
      </p:sp>
      <p:sp>
        <p:nvSpPr>
          <p:cNvPr id="6" name="Rectangle 5"/>
          <p:cNvSpPr/>
          <p:nvPr/>
        </p:nvSpPr>
        <p:spPr>
          <a:xfrm>
            <a:off x="715618" y="1805013"/>
            <a:ext cx="9944423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endParaRPr lang="en-US" sz="28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Tossicita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` e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problematiche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ambientali</a:t>
            </a:r>
            <a:r>
              <a:rPr lang="en-US" sz="2800" b="1" kern="1200" dirty="0">
                <a:solidFill>
                  <a:schemeClr val="tx1"/>
                </a:solidFill>
                <a:latin typeface="Arial"/>
                <a:cs typeface="Arial"/>
              </a:rPr>
              <a:t> . 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Il  TMAH e` un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prodotto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pericoloso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per la salute la cui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classificazione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dal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sito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ECHA </a:t>
            </a:r>
            <a:r>
              <a:rPr lang="en-US" sz="2800" kern="1200" dirty="0" err="1">
                <a:solidFill>
                  <a:schemeClr val="tx1"/>
                </a:solidFill>
                <a:latin typeface="Arial"/>
                <a:cs typeface="Arial"/>
              </a:rPr>
              <a:t>risulta</a:t>
            </a: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: 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en-US" sz="2800" kern="1200" dirty="0">
                <a:solidFill>
                  <a:schemeClr val="tx1"/>
                </a:solidFill>
                <a:latin typeface="Arial"/>
                <a:cs typeface="Arial"/>
              </a:rPr>
              <a:t>   H300</a:t>
            </a:r>
            <a:r>
              <a:rPr lang="it-IT" sz="2800" dirty="0"/>
              <a:t> – </a:t>
            </a: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Letale se ingerito (</a:t>
            </a:r>
            <a:r>
              <a:rPr lang="it-IT" sz="2800" kern="1200" dirty="0" err="1">
                <a:solidFill>
                  <a:schemeClr val="tx1"/>
                </a:solidFill>
                <a:latin typeface="Arial"/>
                <a:cs typeface="Arial"/>
              </a:rPr>
              <a:t>Tossicita`</a:t>
            </a: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 acuta </a:t>
            </a:r>
            <a:r>
              <a:rPr lang="it-IT" sz="2800" kern="1200" dirty="0" err="1">
                <a:solidFill>
                  <a:schemeClr val="tx1"/>
                </a:solidFill>
                <a:latin typeface="Arial"/>
                <a:cs typeface="Arial"/>
              </a:rPr>
              <a:t>cat</a:t>
            </a: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. 1) ;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   H310 – Fatale per  contatto con la pelle;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   H314 – Provoca gravi ustioni cutanee e gravi lesioni oculari;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800" kern="1200" dirty="0">
                <a:solidFill>
                  <a:schemeClr val="tx1"/>
                </a:solidFill>
                <a:latin typeface="Arial"/>
                <a:cs typeface="Arial"/>
              </a:rPr>
              <a:t>   H318 – Causa gravi lesioni oculari.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800" b="1" kern="1200" dirty="0">
                <a:solidFill>
                  <a:schemeClr val="tx1"/>
                </a:solidFill>
                <a:latin typeface="Arial"/>
                <a:cs typeface="Arial"/>
              </a:rPr>
              <a:t>   H411 – Tossico per la vita acquatica (effetti di lungo </a:t>
            </a:r>
          </a:p>
          <a:p>
            <a:pPr lvl="1" indent="0" algn="l" defTabSz="650230" rtl="0">
              <a:spcBef>
                <a:spcPct val="20000"/>
              </a:spcBef>
              <a:buClr>
                <a:schemeClr val="accent1"/>
              </a:buClr>
            </a:pPr>
            <a:r>
              <a:rPr lang="it-IT" sz="2800" b="1" kern="1200" dirty="0">
                <a:solidFill>
                  <a:schemeClr val="tx1"/>
                </a:solidFill>
                <a:latin typeface="Arial"/>
                <a:cs typeface="Arial"/>
              </a:rPr>
              <a:t>                termine  </a:t>
            </a:r>
            <a:r>
              <a:rPr lang="it-IT" sz="2800" b="1" kern="1200" dirty="0" err="1">
                <a:solidFill>
                  <a:schemeClr val="tx1"/>
                </a:solidFill>
                <a:latin typeface="Arial"/>
                <a:cs typeface="Arial"/>
              </a:rPr>
              <a:t>Cat</a:t>
            </a:r>
            <a:r>
              <a:rPr lang="it-IT" sz="2800" b="1" kern="1200" dirty="0">
                <a:solidFill>
                  <a:schemeClr val="tx1"/>
                </a:solidFill>
                <a:latin typeface="Arial"/>
                <a:cs typeface="Arial"/>
              </a:rPr>
              <a:t>. 2) 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1" name="Picture 10" descr="The corrosion pictogram in the Globally Harmonized System of Classification and Labelling of Chemicals (GHS)">
            <a:hlinkClick r:id="rId2" tooltip="The corrosion pictogram in the Globally Harmonized System of Classification and Labelling of Chemicals (GHS)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16" y="4500832"/>
            <a:ext cx="1075828" cy="10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he skull-and-crossbones pictogram in the Globally Harmonized System of Classification and Labelling of Chemicals (GHS)">
            <a:hlinkClick r:id="rId4" tooltip="The skull-and-crossbones pictogram in the Globally Harmonized System of Classification and Labelling of Chemicals (GHS)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316" y="3412866"/>
            <a:ext cx="1044037" cy="10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6316" y="5795391"/>
            <a:ext cx="1128707" cy="111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0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3000" dirty="0"/>
              <a:t>L’OBIETTIVO FISSATO DALL’ IST. SUP. SANITA` (1/2)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The corrosion pictogram in the Globally Harmonized System of Classification and Labelling of Chemicals (GHS)"/>
              </a:rPr>
              <a:t> 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The skull-and-crossbones pictogram in the Globally Harmonized System of Classification and Labelling of Chemicals (GHS)"/>
              </a:rPr>
              <a:t> 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[2]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905" y="2209797"/>
            <a:ext cx="11433170" cy="6565232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 rot="16200000">
            <a:off x="10969592" y="4623331"/>
            <a:ext cx="503562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6200000">
            <a:off x="4622195" y="8646770"/>
            <a:ext cx="503562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6200000">
            <a:off x="9301213" y="8665942"/>
            <a:ext cx="503562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52994" y="1220902"/>
            <a:ext cx="2684713" cy="10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41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30048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The corrosion pictogram in the Globally Harmonized System of Classification and Labelling of Chemicals (GHS)"/>
              </a:rPr>
              <a:t> 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 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The skull-and-crossbones pictogram in the Globally Harmonized System of Classification and Labelling of Chemicals (GHS)"/>
              </a:rPr>
              <a:t>  </a:t>
            </a:r>
            <a:r>
              <a:rPr kumimoji="0" lang="en-US" altLang="en-US" sz="3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5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[2]</a:t>
            </a: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359" y="1594634"/>
            <a:ext cx="11229474" cy="731103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0800000">
            <a:off x="11755655" y="3965609"/>
            <a:ext cx="503562" cy="484632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923083" y="152400"/>
            <a:ext cx="9742938" cy="914400"/>
          </a:xfrm>
          <a:prstGeom prst="rect">
            <a:avLst/>
          </a:prstGeom>
          <a:solidFill>
            <a:schemeClr val="bg1"/>
          </a:solidFill>
        </p:spPr>
        <p:txBody>
          <a:bodyPr anchor="ctr">
            <a:noAutofit/>
          </a:bodyPr>
          <a:lstStyle>
            <a:lvl1pPr marL="0" marR="0" indent="0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276" b="1" i="0" kern="1200" baseline="0">
                <a:solidFill>
                  <a:srgbClr val="FF8100"/>
                </a:solidFill>
                <a:latin typeface="Arial"/>
                <a:ea typeface="+mn-ea"/>
                <a:cs typeface="Arial"/>
              </a:defRPr>
            </a:lvl1pPr>
            <a:lvl2pPr marL="1056623" indent="-406394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39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575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34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804" indent="-325115" algn="l" defTabSz="650230" rtl="0" eaLnBrk="1" latinLnBrk="0" hangingPunct="1">
              <a:spcBef>
                <a:spcPct val="20000"/>
              </a:spcBef>
              <a:buFont typeface="Arial"/>
              <a:buChar char="–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6034" indent="-325115" algn="l" defTabSz="650230" rtl="0" eaLnBrk="1" latinLnBrk="0" hangingPunct="1">
              <a:spcBef>
                <a:spcPct val="20000"/>
              </a:spcBef>
              <a:buFont typeface="Arial"/>
              <a:buChar char="»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26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49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72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954" indent="-325115" algn="l" defTabSz="650230" rtl="0" eaLnBrk="1" latinLnBrk="0" hangingPunct="1">
              <a:spcBef>
                <a:spcPct val="20000"/>
              </a:spcBef>
              <a:buFont typeface="Arial"/>
              <a:buChar char="•"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/>
              <a:t>L’OBIETTIVO FISSATO DALL’ IST. SUP. SANITA` (2/2)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359" y="7134979"/>
            <a:ext cx="3823703" cy="147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IL PROGETTO SILVER</a:t>
            </a:r>
          </a:p>
        </p:txBody>
      </p:sp>
      <p:sp>
        <p:nvSpPr>
          <p:cNvPr id="5" name="Rectangle 4"/>
          <p:cNvSpPr/>
          <p:nvPr/>
        </p:nvSpPr>
        <p:spPr>
          <a:xfrm>
            <a:off x="547051" y="1178945"/>
            <a:ext cx="11707317" cy="814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Nel 2014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LFoundry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ha partecipato ad un progetto  finanziato in ambito Europeo da ENIAC JU e denominato “</a:t>
            </a:r>
            <a:r>
              <a:rPr lang="it-IT" sz="2200" b="1" kern="1200" dirty="0">
                <a:solidFill>
                  <a:schemeClr val="tx1"/>
                </a:solidFill>
                <a:latin typeface="Arial"/>
                <a:cs typeface="Arial"/>
              </a:rPr>
              <a:t>SILVER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” (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Semiconductor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Industry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Leading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Valid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Energy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Recovery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), in collaborazione con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societa’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di elettronica , semiconduttori e centri di ricerca all’interno del quale la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societa`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ha coordinato il Work Package 6, finalizzato ad identificare soluzioni impiantistiche di riduzione del consumo di acqua, di produzione Rifiuti ed Acque di Scarto. 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Nell’ambito del Work Package 6, l’attenzione si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e`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sofermata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sul TMAH sostanza non normata dal punto di vista degli scarichi in ricettore idrico e per la quale esistono diversi approcci di gestione sotto il profilo ambientale .,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LFoundry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si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e`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avvalsa del supporto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dell’Universita`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dell’Aquila per la ricerca scientifica e le prove di laboratorio volte a dimostrare la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fattibilita`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tecnica delle soluzioni identificate.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200" kern="12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LF</a:t>
            </a:r>
            <a:r>
              <a:rPr lang="it-IT" sz="22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oundry</a:t>
            </a:r>
            <a:r>
              <a:rPr lang="it-IT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 installato presso il proprio sito un </a:t>
            </a:r>
            <a:r>
              <a:rPr lang="it-IT" sz="2200" b="1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impianto pilota </a:t>
            </a:r>
            <a:r>
              <a:rPr lang="it-IT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 </a:t>
            </a:r>
            <a:r>
              <a:rPr lang="it-IT" sz="2200" u="sng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ultrafiltrazione ed osmosi inversa</a:t>
            </a:r>
            <a:r>
              <a:rPr lang="it-IT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collegato senza soluzione di </a:t>
            </a:r>
            <a:r>
              <a:rPr lang="it-IT" sz="22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continuita`</a:t>
            </a:r>
            <a:r>
              <a:rPr lang="it-IT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 valle dello stabilimento ed a monte dell’attuale impianto  di trattamento dei reflui contenenti TMAH. Tale </a:t>
            </a:r>
            <a:r>
              <a:rPr lang="it-IT" sz="2200" dirty="0" err="1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modalita`</a:t>
            </a:r>
            <a:r>
              <a:rPr lang="it-IT" sz="2200" dirty="0">
                <a:solidFill>
                  <a:srgbClr val="0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ha permesso di valutare le prestazioni del suddetto impianto, senza modificare i flussi ed i processi di gestione del TMAH. 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La cooperazione con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l’universita`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ha consentito di condurre  prove di degradazione biologica del concentrato UF/RO finalizzate a simulare l’alimentazione dell’attuale impianto biologico di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LFoundry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con detto concentrato  Tenendo sotto controllo i principali parametri (TMAH, azoto ammoniacale, anioni,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pH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e l’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ecotossicita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` su </a:t>
            </a:r>
            <a:r>
              <a:rPr lang="it-IT" sz="2200" kern="1200" dirty="0" err="1">
                <a:solidFill>
                  <a:schemeClr val="tx1"/>
                </a:solidFill>
                <a:latin typeface="Arial"/>
                <a:cs typeface="Arial"/>
              </a:rPr>
              <a:t>Daphnia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 Magna) con risultati pienamente in controllo tali prove hanno dimostrato la degradazione aerobica.</a:t>
            </a:r>
          </a:p>
          <a:p>
            <a:pPr marL="243836" lvl="1" indent="-243836" algn="l" defTabSz="650230" rtl="0">
              <a:spcBef>
                <a:spcPct val="20000"/>
              </a:spcBef>
              <a:buClr>
                <a:schemeClr val="accent1"/>
              </a:buClr>
              <a:buFont typeface="Wingdings" charset="2"/>
              <a:buChar char=""/>
            </a:pPr>
            <a:r>
              <a:rPr lang="it-IT" sz="2200" u="sng" kern="1200" dirty="0">
                <a:solidFill>
                  <a:schemeClr val="tx1"/>
                </a:solidFill>
                <a:latin typeface="Arial"/>
                <a:cs typeface="Arial"/>
              </a:rPr>
              <a:t>La </a:t>
            </a:r>
            <a:r>
              <a:rPr lang="it-IT" sz="2200" u="sng" kern="1200" dirty="0" err="1">
                <a:solidFill>
                  <a:schemeClr val="tx1"/>
                </a:solidFill>
                <a:latin typeface="Arial"/>
                <a:cs typeface="Arial"/>
              </a:rPr>
              <a:t>diversita’</a:t>
            </a:r>
            <a:r>
              <a:rPr lang="it-IT" sz="2200" u="sng" kern="1200" dirty="0">
                <a:solidFill>
                  <a:schemeClr val="tx1"/>
                </a:solidFill>
                <a:latin typeface="Arial"/>
                <a:cs typeface="Arial"/>
              </a:rPr>
              <a:t> in termini di   classificazione degli impianti </a:t>
            </a:r>
            <a:r>
              <a:rPr lang="it-IT" sz="2200" kern="1200" dirty="0">
                <a:solidFill>
                  <a:schemeClr val="tx1"/>
                </a:solidFill>
                <a:latin typeface="Arial"/>
                <a:cs typeface="Arial"/>
              </a:rPr>
              <a:t>tra il pilota e l’attuale impianto di trattamento del TMAH trattamento rifiuti)  a monte e l’ impianto  biologico aziendale a valle (trattamento acque) ha comportato l’interruzione del Work Package 6 del Silver.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4693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Il PROGETTO LIFE BITMAPS</a:t>
            </a:r>
          </a:p>
        </p:txBody>
      </p:sp>
      <p:sp>
        <p:nvSpPr>
          <p:cNvPr id="3" name="AutoShape 2" descr="Risultati immagini per disegni fabbrica emissioni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9325" y="1355678"/>
            <a:ext cx="84181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i="1" dirty="0"/>
              <a:t>“Pilot technology for aerobic </a:t>
            </a:r>
            <a:r>
              <a:rPr lang="en-US" sz="2800" b="1" i="1" dirty="0"/>
              <a:t>Bi</a:t>
            </a:r>
            <a:r>
              <a:rPr lang="en-US" sz="2800" i="1" dirty="0"/>
              <a:t>odegradation of spent </a:t>
            </a:r>
            <a:r>
              <a:rPr lang="en-US" sz="2800" b="1" i="1" dirty="0"/>
              <a:t>TMA</a:t>
            </a:r>
            <a:r>
              <a:rPr lang="en-US" sz="2800" i="1" dirty="0"/>
              <a:t>H </a:t>
            </a:r>
            <a:r>
              <a:rPr lang="en-US" sz="2800" b="1" i="1" dirty="0"/>
              <a:t>P</a:t>
            </a:r>
            <a:r>
              <a:rPr lang="en-US" sz="2800" i="1" dirty="0"/>
              <a:t>hotoresist </a:t>
            </a:r>
            <a:r>
              <a:rPr lang="en-US" sz="2800" b="1" i="1" dirty="0"/>
              <a:t>s</a:t>
            </a:r>
            <a:r>
              <a:rPr lang="en-US" sz="2800" i="1" dirty="0"/>
              <a:t>olution in Semiconductor industries”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5584" y="2429474"/>
            <a:ext cx="3347472" cy="3488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25" y="2429474"/>
            <a:ext cx="6479438" cy="35106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658906" y="7415693"/>
            <a:ext cx="43582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Il </a:t>
            </a:r>
            <a:r>
              <a:rPr lang="en-US" sz="2800" dirty="0" err="1"/>
              <a:t>Sito</a:t>
            </a:r>
            <a:r>
              <a:rPr lang="en-US" sz="2800" dirty="0"/>
              <a:t>:</a:t>
            </a:r>
          </a:p>
          <a:p>
            <a:pPr algn="l" rtl="0"/>
            <a:r>
              <a:rPr lang="en-US" sz="2800" dirty="0">
                <a:hlinkClick r:id="rId4"/>
              </a:rPr>
              <a:t>http://www.lifebitmaps.eu/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10139414" y="1827117"/>
            <a:ext cx="2124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/>
              <a:t>I Partners: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325" y="6051196"/>
            <a:ext cx="6479438" cy="3231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500" y="253882"/>
            <a:ext cx="27717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2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923083" y="152400"/>
            <a:ext cx="9742938" cy="914400"/>
          </a:xfrm>
          <a:solidFill>
            <a:schemeClr val="bg1"/>
          </a:solidFill>
        </p:spPr>
        <p:txBody>
          <a:bodyPr/>
          <a:lstStyle/>
          <a:p>
            <a:r>
              <a:rPr lang="en-US" sz="2700" dirty="0"/>
              <a:t>IL PIANO DI LAVORO DEL PROGETTO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77" y="1611752"/>
            <a:ext cx="11442081" cy="544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0452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theme/theme1.xml><?xml version="1.0" encoding="utf-8"?>
<a:theme xmlns:a="http://schemas.openxmlformats.org/drawingml/2006/main" name="4_L_FOUNDRY_ppt_EX">
  <a:themeElements>
    <a:clrScheme name="Benutzerdefiniert 1">
      <a:dk1>
        <a:srgbClr val="000000"/>
      </a:dk1>
      <a:lt1>
        <a:srgbClr val="FFFFFF"/>
      </a:lt1>
      <a:dk2>
        <a:srgbClr val="D2D3D4"/>
      </a:dk2>
      <a:lt2>
        <a:srgbClr val="FFFFFF"/>
      </a:lt2>
      <a:accent1>
        <a:srgbClr val="223D97"/>
      </a:accent1>
      <a:accent2>
        <a:srgbClr val="223D97"/>
      </a:accent2>
      <a:accent3>
        <a:srgbClr val="223D97"/>
      </a:accent3>
      <a:accent4>
        <a:srgbClr val="288DBE"/>
      </a:accent4>
      <a:accent5>
        <a:srgbClr val="90C6E7"/>
      </a:accent5>
      <a:accent6>
        <a:srgbClr val="212222"/>
      </a:accent6>
      <a:hlink>
        <a:srgbClr val="FF3D97"/>
      </a:hlink>
      <a:folHlink>
        <a:srgbClr val="2122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F_new_confidential (003) [Read-Only]" id="{2428EDA5-6BB4-42AD-9C59-A48BB57E2D7E}" vid="{A8E77C44-EADD-4FE7-A3EF-FAE75E69A87E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970</Words>
  <Application>Microsoft Office PowerPoint</Application>
  <PresentationFormat>Custom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 Unicode MS</vt:lpstr>
      <vt:lpstr>Arial</vt:lpstr>
      <vt:lpstr>Avenir Roman</vt:lpstr>
      <vt:lpstr>Calibri</vt:lpstr>
      <vt:lpstr>Helvetica Light</vt:lpstr>
      <vt:lpstr>Wingdings</vt:lpstr>
      <vt:lpstr>4_L_FOUNDRY_ppt_EX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LFoundry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Guglielmo Iuliano</dc:creator>
  <cp:keywords>LFoundry</cp:keywords>
  <cp:lastModifiedBy>Guglielmo Iuliano</cp:lastModifiedBy>
  <cp:revision>104</cp:revision>
  <cp:lastPrinted>2016-08-09T14:11:12Z</cp:lastPrinted>
  <dcterms:created xsi:type="dcterms:W3CDTF">2017-04-16T09:34:20Z</dcterms:created>
  <dcterms:modified xsi:type="dcterms:W3CDTF">2017-09-14T10:21:08Z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